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AFF"/>
    <a:srgbClr val="35DD34"/>
    <a:srgbClr val="803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152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ED6B-C651-9741-B11B-4791F9241235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D503-D06A-A543-B065-7AB37CA0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Latin Americans, </a:t>
            </a:r>
            <a:r>
              <a:rPr lang="en-US" baseline="0" dirty="0" err="1" smtClean="0"/>
              <a:t>Latins</a:t>
            </a:r>
            <a:r>
              <a:rPr lang="en-US" baseline="0" dirty="0" smtClean="0"/>
              <a:t>, &amp; Hispanics</a:t>
            </a:r>
          </a:p>
          <a:p>
            <a:r>
              <a:rPr lang="en-US" baseline="0" dirty="0" smtClean="0"/>
              <a:t>Latin America- “territories colonized by Spain, Portugal, France</a:t>
            </a:r>
          </a:p>
          <a:p>
            <a:r>
              <a:rPr lang="en-US" baseline="0" dirty="0" smtClean="0"/>
              <a:t>Hispanic- people, countries, cultures related to </a:t>
            </a:r>
            <a:r>
              <a:rPr lang="en-US" baseline="0" dirty="0" err="1" smtClean="0"/>
              <a:t>spain</a:t>
            </a:r>
            <a:r>
              <a:rPr lang="en-US" baseline="0" dirty="0" smtClean="0"/>
              <a:t>, connected by </a:t>
            </a:r>
            <a:r>
              <a:rPr lang="en-US" baseline="0" dirty="0" smtClean="0"/>
              <a:t>history</a:t>
            </a:r>
          </a:p>
          <a:p>
            <a:r>
              <a:rPr lang="en-US" baseline="0" dirty="0" smtClean="0"/>
              <a:t>Latin- of a country that speaks a language derived from Latin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D503-D06A-A543-B065-7AB37CA0C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Incite</a:t>
            </a:r>
            <a:r>
              <a:rPr lang="en-US" baseline="0" dirty="0" smtClean="0"/>
              <a:t> class discussion about the reading/ refresh information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Ask opinion on whether art from Latin America/ Latin American art should be labeled as such or </a:t>
            </a:r>
            <a:r>
              <a:rPr lang="en-US" baseline="0" dirty="0" smtClean="0"/>
              <a:t>not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Ask why/the importance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D503-D06A-A543-B065-7AB37CA0CE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Texan-</a:t>
            </a:r>
            <a:r>
              <a:rPr lang="en-US" baseline="0" dirty="0" smtClean="0"/>
              <a:t> </a:t>
            </a:r>
            <a:r>
              <a:rPr lang="en-US" dirty="0" smtClean="0"/>
              <a:t>Lives and works</a:t>
            </a:r>
            <a:r>
              <a:rPr lang="en-US" baseline="0" dirty="0" smtClean="0"/>
              <a:t> in San Antonio</a:t>
            </a:r>
          </a:p>
          <a:p>
            <a:r>
              <a:rPr lang="en-US" baseline="0" dirty="0" smtClean="0"/>
              <a:t>Paint, print, sculpture, drawing, public activation</a:t>
            </a:r>
          </a:p>
          <a:p>
            <a:r>
              <a:rPr lang="en-US" baseline="0" dirty="0" smtClean="0"/>
              <a:t>Focus on “Tex-Mex” </a:t>
            </a:r>
            <a:r>
              <a:rPr lang="en-US" baseline="0" dirty="0" err="1" smtClean="0"/>
              <a:t>Tejano</a:t>
            </a:r>
            <a:r>
              <a:rPr lang="en-US" baseline="0" dirty="0" smtClean="0"/>
              <a:t> culture</a:t>
            </a:r>
          </a:p>
          <a:p>
            <a:r>
              <a:rPr lang="en-US" baseline="0" dirty="0" smtClean="0"/>
              <a:t>“Art brute” style, simplification &amp; abstraction of form similar to Picasso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D503-D06A-A543-B065-7AB37CA0C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0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Untitled</a:t>
            </a:r>
            <a:r>
              <a:rPr lang="en-US" baseline="0" dirty="0" smtClean="0"/>
              <a:t> oil paintings</a:t>
            </a:r>
          </a:p>
          <a:p>
            <a:r>
              <a:rPr lang="en-US" baseline="0" dirty="0" smtClean="0"/>
              <a:t>Flat planes of color</a:t>
            </a:r>
          </a:p>
          <a:p>
            <a:r>
              <a:rPr lang="en-US" baseline="0" dirty="0" smtClean="0"/>
              <a:t>Angular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D503-D06A-A543-B065-7AB37CA0CE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</a:t>
            </a:r>
            <a:r>
              <a:rPr lang="en-US" baseline="0" dirty="0" smtClean="0"/>
              <a:t> school lesson= TX history </a:t>
            </a:r>
          </a:p>
          <a:p>
            <a:r>
              <a:rPr lang="en-US" baseline="0" dirty="0" smtClean="0"/>
              <a:t>painting in style of </a:t>
            </a:r>
            <a:r>
              <a:rPr lang="en-US" baseline="0" dirty="0" err="1" smtClean="0"/>
              <a:t>cruz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ortiz</a:t>
            </a:r>
            <a:endParaRPr lang="en-US" baseline="0" dirty="0" smtClean="0"/>
          </a:p>
          <a:p>
            <a:r>
              <a:rPr lang="en-US" baseline="0" dirty="0" smtClean="0"/>
              <a:t>Does not have to be self portrait</a:t>
            </a:r>
          </a:p>
          <a:p>
            <a:r>
              <a:rPr lang="en-US" baseline="0" dirty="0" smtClean="0"/>
              <a:t>Identity/culture </a:t>
            </a:r>
            <a:r>
              <a:rPr lang="en-US" baseline="0" smtClean="0"/>
              <a:t>within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6D503-D06A-A543-B065-7AB37CA0C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5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D23D-E363-3A4A-8B38-BE08D9EDCC93}" type="datetimeFigureOut">
              <a:rPr lang="en-US" smtClean="0"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0FE2D-1655-2146-A3AC-67C8A4300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Latin American Art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2156" y="6200422"/>
            <a:ext cx="4272844" cy="657578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Book"/>
                <a:cs typeface="Avenir Book"/>
              </a:rPr>
              <a:t>Jackelyn Yutani</a:t>
            </a:r>
            <a:endParaRPr lang="en-US" b="1" dirty="0">
              <a:ln w="12700">
                <a:noFill/>
                <a:prstDash val="solid"/>
              </a:ln>
              <a:solidFill>
                <a:srgbClr val="E46C0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/>
              <a:cs typeface="Avenir Boo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600450"/>
            <a:ext cx="9144000" cy="0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999501" y="4105639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>
            <a:off x="4730499" y="4297784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10800000">
            <a:off x="5180885" y="3818191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5400000">
            <a:off x="4733573" y="38320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16200000">
            <a:off x="5190109" y="4296247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25567" y="4131039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5856565" y="4323184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10800000">
            <a:off x="6306951" y="3843591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5400000">
            <a:off x="5859639" y="38574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16200000">
            <a:off x="6316175" y="4321647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51634" y="4128217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>
            <a:off x="6982632" y="4320362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10800000">
            <a:off x="7433018" y="3840769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5400000">
            <a:off x="6985706" y="3854603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 rot="16200000">
            <a:off x="7442242" y="43188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330614" y="4126680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>
            <a:off x="8061612" y="43188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10800000">
            <a:off x="8511998" y="3839232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5400000">
            <a:off x="8064686" y="3853066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16200000">
            <a:off x="8521222" y="4317288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0218" y="4119473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ardrop 72"/>
          <p:cNvSpPr/>
          <p:nvPr/>
        </p:nvSpPr>
        <p:spPr>
          <a:xfrm>
            <a:off x="351216" y="4311618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ardrop 73"/>
          <p:cNvSpPr/>
          <p:nvPr/>
        </p:nvSpPr>
        <p:spPr>
          <a:xfrm rot="10800000">
            <a:off x="801602" y="38320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/>
          <p:cNvSpPr/>
          <p:nvPr/>
        </p:nvSpPr>
        <p:spPr>
          <a:xfrm rot="5400000">
            <a:off x="354290" y="3845859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/>
          <p:cNvSpPr/>
          <p:nvPr/>
        </p:nvSpPr>
        <p:spPr>
          <a:xfrm rot="16200000">
            <a:off x="810826" y="4310081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746284" y="4144873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ardrop 67"/>
          <p:cNvSpPr/>
          <p:nvPr/>
        </p:nvSpPr>
        <p:spPr>
          <a:xfrm>
            <a:off x="1477282" y="4337018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ardrop 68"/>
          <p:cNvSpPr/>
          <p:nvPr/>
        </p:nvSpPr>
        <p:spPr>
          <a:xfrm rot="10800000">
            <a:off x="1927668" y="3857425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ardrop 69"/>
          <p:cNvSpPr/>
          <p:nvPr/>
        </p:nvSpPr>
        <p:spPr>
          <a:xfrm rot="5400000">
            <a:off x="1480356" y="3871259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ardrop 70"/>
          <p:cNvSpPr/>
          <p:nvPr/>
        </p:nvSpPr>
        <p:spPr>
          <a:xfrm rot="16200000">
            <a:off x="1936892" y="4335481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72351" y="4142051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/>
          <p:cNvSpPr/>
          <p:nvPr/>
        </p:nvSpPr>
        <p:spPr>
          <a:xfrm>
            <a:off x="2603349" y="4334196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/>
          <p:nvPr/>
        </p:nvSpPr>
        <p:spPr>
          <a:xfrm rot="10800000">
            <a:off x="3053735" y="3854603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ardrop 64"/>
          <p:cNvSpPr/>
          <p:nvPr/>
        </p:nvSpPr>
        <p:spPr>
          <a:xfrm rot="5400000">
            <a:off x="2606423" y="3868437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/>
          <p:cNvSpPr/>
          <p:nvPr/>
        </p:nvSpPr>
        <p:spPr>
          <a:xfrm rot="16200000">
            <a:off x="3062959" y="4332659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951331" y="4140514"/>
            <a:ext cx="153716" cy="15371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ardrop 57"/>
          <p:cNvSpPr/>
          <p:nvPr/>
        </p:nvSpPr>
        <p:spPr>
          <a:xfrm>
            <a:off x="3682329" y="4332659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 rot="10800000">
            <a:off x="4132715" y="3853066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/>
          <p:cNvSpPr/>
          <p:nvPr/>
        </p:nvSpPr>
        <p:spPr>
          <a:xfrm rot="5400000">
            <a:off x="3685403" y="3866900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/>
          <p:cNvSpPr/>
          <p:nvPr/>
        </p:nvSpPr>
        <p:spPr>
          <a:xfrm rot="16200000">
            <a:off x="4141939" y="4331122"/>
            <a:ext cx="245945" cy="245945"/>
          </a:xfrm>
          <a:prstGeom prst="teardrop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0000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42788" y="2327627"/>
            <a:ext cx="9144000" cy="0"/>
          </a:xfrm>
          <a:prstGeom prst="line">
            <a:avLst/>
          </a:prstGeom>
          <a:ln w="762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3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What is “Latin America”?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93" y="1897983"/>
            <a:ext cx="3472276" cy="3928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5098" y="6228847"/>
            <a:ext cx="4249006" cy="386115"/>
            <a:chOff x="351216" y="3818191"/>
            <a:chExt cx="8415951" cy="764772"/>
          </a:xfrm>
        </p:grpSpPr>
        <p:sp>
          <p:nvSpPr>
            <p:cNvPr id="7" name="Oval 6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ardrop 7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ardrop 27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ardrop 28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ardrop 29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30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ardrop 35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ardrop 37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ardrop 38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ardrop 39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ardrop 40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ardrop 42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ardrop 43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ardrop 44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ardrop 45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15612" y="6240471"/>
            <a:ext cx="4249006" cy="386115"/>
            <a:chOff x="351216" y="3818191"/>
            <a:chExt cx="8415951" cy="764772"/>
          </a:xfrm>
        </p:grpSpPr>
        <p:sp>
          <p:nvSpPr>
            <p:cNvPr id="48" name="Oval 47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ardrop 49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ardrop 50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ardrop 53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61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ardrop 63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66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ardrop 68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ardrop 69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70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ardrop 71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73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74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ardrop 76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78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ardrop 79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ardrop 80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81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ardrop 83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ardrop 84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85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86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75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816" y="594974"/>
            <a:ext cx="80315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venir Book"/>
                <a:cs typeface="Avenir Book"/>
              </a:rPr>
              <a:t>Latin American Art Reading</a:t>
            </a:r>
            <a:endParaRPr lang="en-US" sz="3200" dirty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907" y="1357108"/>
            <a:ext cx="705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/>
                <a:cs typeface="Avenir Book"/>
              </a:rPr>
              <a:t>What did you think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venir Book"/>
                <a:cs typeface="Avenir Book"/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venir Book"/>
              <a:cs typeface="Avenir Book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5098" y="6228847"/>
            <a:ext cx="4249006" cy="386115"/>
            <a:chOff x="351216" y="3818191"/>
            <a:chExt cx="8415951" cy="764772"/>
          </a:xfrm>
        </p:grpSpPr>
        <p:sp>
          <p:nvSpPr>
            <p:cNvPr id="48" name="Oval 47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ardrop 49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ardrop 50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ardrop 53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ardrop 59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61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ardrop 63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66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ardrop 68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ardrop 69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70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ardrop 71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73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ardrop 74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ardrop 76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78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ardrop 79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ardrop 80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81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ardrop 83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ardrop 84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85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86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715612" y="6240471"/>
            <a:ext cx="4249006" cy="386115"/>
            <a:chOff x="351216" y="3818191"/>
            <a:chExt cx="8415951" cy="764772"/>
          </a:xfrm>
        </p:grpSpPr>
        <p:sp>
          <p:nvSpPr>
            <p:cNvPr id="89" name="Oval 88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ardrop 89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ardrop 90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ardrop 92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ardrop 94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ardrop 95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ardrop 96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ardrop 97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ardrop 99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ardrop 100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ardrop 101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ardrop 102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ardrop 104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ardrop 105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ardrop 106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ardrop 107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ardrop 109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ardrop 110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ardrop 111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ardrop 112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ardrop 114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ardrop 115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ardrop 116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ardrop 117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ardrop 119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ardrop 120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ardrop 121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ardrop 122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ardrop 124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ardrop 125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ardrop 126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ardrop 127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creen Shot 2018-10-10 at 11.43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4" y="2000956"/>
            <a:ext cx="3472202" cy="3869267"/>
          </a:xfrm>
          <a:prstGeom prst="rect">
            <a:avLst/>
          </a:prstGeom>
        </p:spPr>
      </p:pic>
      <p:pic>
        <p:nvPicPr>
          <p:cNvPr id="3" name="Picture 2" descr="salle-du-musee-natio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89" y="2017013"/>
            <a:ext cx="5242964" cy="33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  <a:latin typeface="Avenir Book"/>
                <a:cs typeface="Avenir Book"/>
              </a:rPr>
              <a:t>Cruz Ortiz</a:t>
            </a:r>
            <a:endParaRPr lang="en-US" dirty="0">
              <a:solidFill>
                <a:srgbClr val="E46C0A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 descr="cruz-ortiz-vol1-small-15_30815737441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09" y="2020909"/>
            <a:ext cx="2947231" cy="3680205"/>
          </a:xfrm>
          <a:prstGeom prst="rect">
            <a:avLst/>
          </a:prstGeom>
        </p:spPr>
      </p:pic>
      <p:pic>
        <p:nvPicPr>
          <p:cNvPr id="7" name="Picture 6" descr="45140003-v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9730"/>
            <a:ext cx="3759446" cy="2114312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75098" y="6228847"/>
            <a:ext cx="4249006" cy="386115"/>
            <a:chOff x="351216" y="3818191"/>
            <a:chExt cx="8415951" cy="764772"/>
          </a:xfrm>
        </p:grpSpPr>
        <p:sp>
          <p:nvSpPr>
            <p:cNvPr id="8" name="Oval 7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ardrop 11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ardrop 21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ardrop 23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ardrop 28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ardrop 31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ardrop 33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ardrop 36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ardrop 38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ardrop 41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ardrop 43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ardrop 46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715612" y="6240471"/>
            <a:ext cx="4249006" cy="386115"/>
            <a:chOff x="351216" y="3818191"/>
            <a:chExt cx="8415951" cy="764772"/>
          </a:xfrm>
        </p:grpSpPr>
        <p:sp>
          <p:nvSpPr>
            <p:cNvPr id="50" name="Oval 49"/>
            <p:cNvSpPr/>
            <p:nvPr/>
          </p:nvSpPr>
          <p:spPr>
            <a:xfrm>
              <a:off x="4999501" y="41056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ardrop 50"/>
            <p:cNvSpPr/>
            <p:nvPr/>
          </p:nvSpPr>
          <p:spPr>
            <a:xfrm>
              <a:off x="4730499" y="42977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5180885" y="38181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4733573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ardrop 53"/>
            <p:cNvSpPr/>
            <p:nvPr/>
          </p:nvSpPr>
          <p:spPr>
            <a:xfrm rot="16200000">
              <a:off x="5190109" y="42962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125567" y="4131039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ardrop 55"/>
            <p:cNvSpPr/>
            <p:nvPr/>
          </p:nvSpPr>
          <p:spPr>
            <a:xfrm>
              <a:off x="5856565" y="4323184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6306951" y="384359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5859639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ardrop 58"/>
            <p:cNvSpPr/>
            <p:nvPr/>
          </p:nvSpPr>
          <p:spPr>
            <a:xfrm rot="16200000">
              <a:off x="6316175" y="432164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251634" y="4128217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ardrop 60"/>
            <p:cNvSpPr/>
            <p:nvPr/>
          </p:nvSpPr>
          <p:spPr>
            <a:xfrm>
              <a:off x="6982632" y="432036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433018" y="384076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5706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ardrop 63"/>
            <p:cNvSpPr/>
            <p:nvPr/>
          </p:nvSpPr>
          <p:spPr>
            <a:xfrm rot="16200000">
              <a:off x="744224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330614" y="4126680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ardrop 65"/>
            <p:cNvSpPr/>
            <p:nvPr/>
          </p:nvSpPr>
          <p:spPr>
            <a:xfrm>
              <a:off x="8061612" y="43188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8511998" y="383923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8064686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ardrop 68"/>
            <p:cNvSpPr/>
            <p:nvPr/>
          </p:nvSpPr>
          <p:spPr>
            <a:xfrm rot="16200000">
              <a:off x="8521222" y="431728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0218" y="41194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ardrop 70"/>
            <p:cNvSpPr/>
            <p:nvPr/>
          </p:nvSpPr>
          <p:spPr>
            <a:xfrm>
              <a:off x="351216" y="43116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ardrop 71"/>
            <p:cNvSpPr/>
            <p:nvPr/>
          </p:nvSpPr>
          <p:spPr>
            <a:xfrm rot="10800000">
              <a:off x="801602" y="38320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ardrop 72"/>
            <p:cNvSpPr/>
            <p:nvPr/>
          </p:nvSpPr>
          <p:spPr>
            <a:xfrm rot="5400000">
              <a:off x="354290" y="38458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ardrop 73"/>
            <p:cNvSpPr/>
            <p:nvPr/>
          </p:nvSpPr>
          <p:spPr>
            <a:xfrm rot="16200000">
              <a:off x="810826" y="43100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746284" y="4144873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ardrop 75"/>
            <p:cNvSpPr/>
            <p:nvPr/>
          </p:nvSpPr>
          <p:spPr>
            <a:xfrm>
              <a:off x="1477282" y="4337018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ardrop 76"/>
            <p:cNvSpPr/>
            <p:nvPr/>
          </p:nvSpPr>
          <p:spPr>
            <a:xfrm rot="10800000">
              <a:off x="1927668" y="3857425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ardrop 77"/>
            <p:cNvSpPr/>
            <p:nvPr/>
          </p:nvSpPr>
          <p:spPr>
            <a:xfrm rot="5400000">
              <a:off x="1480356" y="38712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ardrop 78"/>
            <p:cNvSpPr/>
            <p:nvPr/>
          </p:nvSpPr>
          <p:spPr>
            <a:xfrm rot="16200000">
              <a:off x="1936892" y="4335481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872351" y="4142051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ardrop 80"/>
            <p:cNvSpPr/>
            <p:nvPr/>
          </p:nvSpPr>
          <p:spPr>
            <a:xfrm>
              <a:off x="2603349" y="433419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ardrop 81"/>
            <p:cNvSpPr/>
            <p:nvPr/>
          </p:nvSpPr>
          <p:spPr>
            <a:xfrm rot="10800000">
              <a:off x="3053735" y="3854603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ardrop 82"/>
            <p:cNvSpPr/>
            <p:nvPr/>
          </p:nvSpPr>
          <p:spPr>
            <a:xfrm rot="5400000">
              <a:off x="2606423" y="3868437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ardrop 83"/>
            <p:cNvSpPr/>
            <p:nvPr/>
          </p:nvSpPr>
          <p:spPr>
            <a:xfrm rot="16200000">
              <a:off x="306295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951331" y="4140514"/>
              <a:ext cx="153716" cy="153716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ardrop 85"/>
            <p:cNvSpPr/>
            <p:nvPr/>
          </p:nvSpPr>
          <p:spPr>
            <a:xfrm>
              <a:off x="3682329" y="4332659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4132715" y="3853066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3685403" y="3866900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ardrop 88"/>
            <p:cNvSpPr/>
            <p:nvPr/>
          </p:nvSpPr>
          <p:spPr>
            <a:xfrm rot="16200000">
              <a:off x="4141939" y="4331122"/>
              <a:ext cx="245945" cy="245945"/>
            </a:xfrm>
            <a:prstGeom prst="teardrop">
              <a:avLst/>
            </a:prstGeom>
            <a:gradFill flip="none" rotWithShape="1">
              <a:gsLst>
                <a:gs pos="0">
                  <a:srgbClr val="3366FF"/>
                </a:gs>
                <a:gs pos="100000">
                  <a:srgbClr val="0000FF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710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uz-ortiz-vol1-small-11_30815739611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77" y="1415821"/>
            <a:ext cx="3490751" cy="4675113"/>
          </a:xfrm>
          <a:prstGeom prst="rect">
            <a:avLst/>
          </a:prstGeom>
        </p:spPr>
      </p:pic>
      <p:pic>
        <p:nvPicPr>
          <p:cNvPr id="6" name="Picture 5" descr="IMG_30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1" y="1415821"/>
            <a:ext cx="3740090" cy="4675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667" y="422112"/>
            <a:ext cx="706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Book"/>
                <a:cs typeface="Avenir Book"/>
              </a:rPr>
              <a:t>Works</a:t>
            </a:r>
            <a:endParaRPr lang="en-US" sz="3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0016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Lesson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venir Book"/>
                <a:cs typeface="Avenir Book"/>
              </a:rPr>
              <a:t>“Cruz Ortiz Style” Texas project</a:t>
            </a:r>
          </a:p>
          <a:p>
            <a:pPr marL="0" indent="0">
              <a:buNone/>
            </a:pP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20181010_08535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14609" r="21605" b="15638"/>
          <a:stretch/>
        </p:blipFill>
        <p:spPr>
          <a:xfrm rot="5400000">
            <a:off x="2328621" y="2837988"/>
            <a:ext cx="4402085" cy="341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3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190</Words>
  <Application>Microsoft Macintosh PowerPoint</Application>
  <PresentationFormat>On-screen Show (4:3)</PresentationFormat>
  <Paragraphs>33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Latin American Art</vt:lpstr>
      <vt:lpstr>What is “Latin America”?</vt:lpstr>
      <vt:lpstr>PowerPoint Presentation</vt:lpstr>
      <vt:lpstr>Cruz Ortiz</vt:lpstr>
      <vt:lpstr>PowerPoint Presentation</vt:lpstr>
      <vt:lpstr>Lesson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American Art</dc:title>
  <dc:creator>Jackelyn Yutani</dc:creator>
  <cp:lastModifiedBy>Jackelyn Yutani</cp:lastModifiedBy>
  <cp:revision>32</cp:revision>
  <dcterms:created xsi:type="dcterms:W3CDTF">2018-10-08T21:46:06Z</dcterms:created>
  <dcterms:modified xsi:type="dcterms:W3CDTF">2018-10-11T16:53:12Z</dcterms:modified>
</cp:coreProperties>
</file>