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sldIdLst>
    <p:sldId id="256" r:id="rId2"/>
    <p:sldId id="257" r:id="rId3"/>
    <p:sldId id="265" r:id="rId4"/>
    <p:sldId id="258" r:id="rId5"/>
    <p:sldId id="259" r:id="rId6"/>
    <p:sldId id="260" r:id="rId7"/>
    <p:sldId id="261" r:id="rId8"/>
    <p:sldId id="262" r:id="rId9"/>
    <p:sldId id="264" r:id="rId10"/>
    <p:sldId id="263"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1" d="100"/>
          <a:sy n="101" d="100"/>
        </p:scale>
        <p:origin x="-132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4/30/18</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4/30/18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4/30/18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9A7B8-0EC4-44C9-AFEF-25E144F11C06}" type="datetime1">
              <a:rPr lang="en-US" smtClean="0"/>
              <a:pPr/>
              <a:t>4/30/18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4/30/18</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4/30/18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4/30/18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pPr/>
              <a:t>4/30/18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4/30/18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4/30/18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4/30/18</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4/30/18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Jacky Yutani</a:t>
            </a:r>
            <a:endParaRPr lang="en-US" dirty="0"/>
          </a:p>
        </p:txBody>
      </p:sp>
      <p:sp>
        <p:nvSpPr>
          <p:cNvPr id="3" name="Title 2"/>
          <p:cNvSpPr>
            <a:spLocks noGrp="1"/>
          </p:cNvSpPr>
          <p:nvPr>
            <p:ph type="ctrTitle"/>
          </p:nvPr>
        </p:nvSpPr>
        <p:spPr/>
        <p:txBody>
          <a:bodyPr/>
          <a:lstStyle/>
          <a:p>
            <a:r>
              <a:rPr lang="en-US" dirty="0" err="1" smtClean="0"/>
              <a:t>MonoPrint</a:t>
            </a:r>
            <a:r>
              <a:rPr lang="en-US" dirty="0" smtClean="0"/>
              <a:t> Diptych lesson: High school Art </a:t>
            </a:r>
            <a:r>
              <a:rPr lang="en-US" dirty="0" err="1" smtClean="0"/>
              <a:t>i</a:t>
            </a:r>
            <a:endParaRPr lang="en-US" dirty="0"/>
          </a:p>
        </p:txBody>
      </p:sp>
    </p:spTree>
    <p:extLst>
      <p:ext uri="{BB962C8B-B14F-4D97-AF65-F5344CB8AC3E}">
        <p14:creationId xmlns:p14="http://schemas.microsoft.com/office/powerpoint/2010/main" val="1014722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p:txBody>
          <a:bodyPr/>
          <a:lstStyle/>
          <a:p>
            <a:r>
              <a:rPr lang="en-US" dirty="0" smtClean="0"/>
              <a:t>60% completion of prints and effort shown by specific student</a:t>
            </a:r>
          </a:p>
          <a:p>
            <a:r>
              <a:rPr lang="en-US" dirty="0"/>
              <a:t>2</a:t>
            </a:r>
            <a:r>
              <a:rPr lang="en-US" dirty="0" smtClean="0"/>
              <a:t>0%mounting</a:t>
            </a:r>
          </a:p>
          <a:p>
            <a:r>
              <a:rPr lang="en-US" dirty="0"/>
              <a:t>1</a:t>
            </a:r>
            <a:r>
              <a:rPr lang="en-US" dirty="0" smtClean="0"/>
              <a:t>0% participation in critique of others (2 comments minimum per person during all of </a:t>
            </a:r>
            <a:r>
              <a:rPr lang="en-US" dirty="0" err="1" smtClean="0"/>
              <a:t>crit</a:t>
            </a:r>
            <a:r>
              <a:rPr lang="en-US" dirty="0"/>
              <a:t> </a:t>
            </a:r>
            <a:r>
              <a:rPr lang="en-US" dirty="0" smtClean="0"/>
              <a:t>for full credit)</a:t>
            </a:r>
          </a:p>
          <a:p>
            <a:r>
              <a:rPr lang="en-US" dirty="0" smtClean="0"/>
              <a:t>10% discussing their own piece during critique</a:t>
            </a:r>
            <a:endParaRPr lang="en-US" dirty="0"/>
          </a:p>
        </p:txBody>
      </p:sp>
    </p:spTree>
    <p:extLst>
      <p:ext uri="{BB962C8B-B14F-4D97-AF65-F5344CB8AC3E}">
        <p14:creationId xmlns:p14="http://schemas.microsoft.com/office/powerpoint/2010/main" val="1833228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Burden &amp; my ease</a:t>
            </a:r>
            <a:endParaRPr lang="en-US" dirty="0"/>
          </a:p>
        </p:txBody>
      </p:sp>
      <p:sp>
        <p:nvSpPr>
          <p:cNvPr id="3" name="Content Placeholder 2"/>
          <p:cNvSpPr>
            <a:spLocks noGrp="1"/>
          </p:cNvSpPr>
          <p:nvPr>
            <p:ph idx="1"/>
          </p:nvPr>
        </p:nvSpPr>
        <p:spPr>
          <a:xfrm>
            <a:off x="457199" y="1752600"/>
            <a:ext cx="8419615" cy="3403082"/>
          </a:xfrm>
        </p:spPr>
        <p:txBody>
          <a:bodyPr>
            <a:normAutofit/>
          </a:bodyPr>
          <a:lstStyle/>
          <a:p>
            <a:r>
              <a:rPr lang="en-US" dirty="0" smtClean="0"/>
              <a:t>Enduring Idea: Self-reflection and empathy</a:t>
            </a:r>
          </a:p>
          <a:p>
            <a:r>
              <a:rPr lang="en-US" dirty="0" smtClean="0"/>
              <a:t>Essential question:</a:t>
            </a:r>
          </a:p>
          <a:p>
            <a:pPr lvl="1"/>
            <a:r>
              <a:rPr lang="en-US" dirty="0" smtClean="0"/>
              <a:t>What struggles could someone be going through that they may not show?</a:t>
            </a:r>
          </a:p>
          <a:p>
            <a:pPr marL="114300" indent="0">
              <a:buNone/>
            </a:pPr>
            <a:r>
              <a:rPr lang="en-US" dirty="0"/>
              <a:t>	</a:t>
            </a:r>
            <a:endParaRPr lang="en-US" dirty="0" smtClean="0"/>
          </a:p>
          <a:p>
            <a:endParaRPr lang="en-US" dirty="0" smtClean="0"/>
          </a:p>
          <a:p>
            <a:endParaRPr lang="en-US" dirty="0" smtClean="0"/>
          </a:p>
          <a:p>
            <a:pPr marL="114300" indent="0">
              <a:buNone/>
            </a:pPr>
            <a:endParaRPr lang="en-US" dirty="0" smtClean="0"/>
          </a:p>
        </p:txBody>
      </p:sp>
      <p:pic>
        <p:nvPicPr>
          <p:cNvPr id="5" name="Picture 4" descr="brainstorm-customer-service-o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345" y="3990038"/>
            <a:ext cx="4777888" cy="2500428"/>
          </a:xfrm>
          <a:prstGeom prst="rect">
            <a:avLst/>
          </a:prstGeom>
        </p:spPr>
      </p:pic>
    </p:spTree>
    <p:extLst>
      <p:ext uri="{BB962C8B-B14F-4D97-AF65-F5344CB8AC3E}">
        <p14:creationId xmlns:p14="http://schemas.microsoft.com/office/powerpoint/2010/main" val="1105637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Burden &amp; My ease</a:t>
            </a:r>
            <a:endParaRPr lang="en-US" dirty="0"/>
          </a:p>
        </p:txBody>
      </p:sp>
      <p:sp>
        <p:nvSpPr>
          <p:cNvPr id="4" name="Content Placeholder 3"/>
          <p:cNvSpPr txBox="1">
            <a:spLocks noGrp="1"/>
          </p:cNvSpPr>
          <p:nvPr>
            <p:ph idx="1"/>
          </p:nvPr>
        </p:nvSpPr>
        <p:spPr>
          <a:xfrm>
            <a:off x="457200" y="1752600"/>
            <a:ext cx="8229600" cy="3908762"/>
          </a:xfrm>
          <a:prstGeom prst="rect">
            <a:avLst/>
          </a:prstGeom>
          <a:noFill/>
        </p:spPr>
        <p:txBody>
          <a:bodyPr wrap="square" rtlCol="0">
            <a:spAutoFit/>
          </a:bodyPr>
          <a:lstStyle/>
          <a:p>
            <a:pPr marL="285750" indent="-285750">
              <a:buFont typeface="Arial"/>
              <a:buChar char="•"/>
            </a:pPr>
            <a:r>
              <a:rPr lang="en-US" sz="2400" dirty="0" smtClean="0"/>
              <a:t>Objectives</a:t>
            </a:r>
          </a:p>
          <a:p>
            <a:r>
              <a:rPr lang="en-US" sz="2000" dirty="0" smtClean="0"/>
              <a:t>After the lesson:</a:t>
            </a:r>
          </a:p>
          <a:p>
            <a:pPr marL="742950" lvl="1" indent="-285750">
              <a:buFont typeface="Arial"/>
              <a:buChar char="•"/>
            </a:pPr>
            <a:r>
              <a:rPr lang="en-US" dirty="0" smtClean="0"/>
              <a:t>Students will show understanding of their own stressors and comforts.</a:t>
            </a:r>
          </a:p>
          <a:p>
            <a:pPr marL="742950" lvl="1" indent="-285750">
              <a:buFont typeface="Arial"/>
              <a:buChar char="•"/>
            </a:pPr>
            <a:r>
              <a:rPr lang="en-US" dirty="0" smtClean="0"/>
              <a:t>Students will be able to demonstrate their knowledge of monoprinting technique.</a:t>
            </a:r>
          </a:p>
          <a:p>
            <a:pPr marL="742950" lvl="1" indent="-285750">
              <a:buFont typeface="Arial"/>
              <a:buChar char="•"/>
            </a:pPr>
            <a:r>
              <a:rPr lang="en-US" dirty="0" smtClean="0"/>
              <a:t>Students will be able to discuss their own work with their peers and receive feedback</a:t>
            </a:r>
          </a:p>
          <a:p>
            <a:pPr marL="742950" lvl="1" indent="-285750">
              <a:buFont typeface="Arial"/>
              <a:buChar char="•"/>
            </a:pPr>
            <a:r>
              <a:rPr lang="en-US" dirty="0"/>
              <a:t>Students will be able to effectively crop and mount prints that are a minimum of 6x6 inches with a 1 to 2 inch border.</a:t>
            </a:r>
          </a:p>
          <a:p>
            <a:pPr marL="742950" lvl="1" indent="-285750">
              <a:buFont typeface="Arial"/>
              <a:buChar char="•"/>
            </a:pPr>
            <a:endParaRPr lang="en-US" dirty="0"/>
          </a:p>
        </p:txBody>
      </p:sp>
    </p:spTree>
    <p:extLst>
      <p:ext uri="{BB962C8B-B14F-4D97-AF65-F5344CB8AC3E}">
        <p14:creationId xmlns:p14="http://schemas.microsoft.com/office/powerpoint/2010/main" val="610624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Content Placeholder 2"/>
          <p:cNvSpPr>
            <a:spLocks noGrp="1"/>
          </p:cNvSpPr>
          <p:nvPr>
            <p:ph idx="1"/>
          </p:nvPr>
        </p:nvSpPr>
        <p:spPr/>
        <p:txBody>
          <a:bodyPr/>
          <a:lstStyle/>
          <a:p>
            <a:r>
              <a:rPr lang="en-US" dirty="0" smtClean="0"/>
              <a:t>Wet media of choice</a:t>
            </a:r>
          </a:p>
          <a:p>
            <a:r>
              <a:rPr lang="en-US" dirty="0" smtClean="0"/>
              <a:t>Roller brushes/brayer</a:t>
            </a:r>
          </a:p>
          <a:p>
            <a:r>
              <a:rPr lang="en-US" dirty="0" smtClean="0"/>
              <a:t>Styrofoam(preferably recycled)</a:t>
            </a:r>
          </a:p>
          <a:p>
            <a:r>
              <a:rPr lang="en-US" dirty="0" smtClean="0"/>
              <a:t>Mixed media paper or </a:t>
            </a:r>
            <a:r>
              <a:rPr lang="en-US" dirty="0" err="1" smtClean="0"/>
              <a:t>bristol</a:t>
            </a:r>
            <a:endParaRPr lang="en-US" dirty="0" smtClean="0"/>
          </a:p>
          <a:p>
            <a:r>
              <a:rPr lang="en-US" dirty="0" smtClean="0"/>
              <a:t>Mounting board</a:t>
            </a:r>
          </a:p>
          <a:p>
            <a:r>
              <a:rPr lang="en-US" dirty="0"/>
              <a:t>R</a:t>
            </a:r>
            <a:r>
              <a:rPr lang="en-US" dirty="0" smtClean="0"/>
              <a:t>uler</a:t>
            </a:r>
          </a:p>
          <a:p>
            <a:r>
              <a:rPr lang="en-US" dirty="0" smtClean="0"/>
              <a:t>Rubber cement</a:t>
            </a:r>
          </a:p>
          <a:p>
            <a:r>
              <a:rPr lang="en-US" dirty="0" err="1" smtClean="0"/>
              <a:t>Xacto</a:t>
            </a:r>
            <a:r>
              <a:rPr lang="en-US" dirty="0" smtClean="0"/>
              <a:t> knives</a:t>
            </a:r>
            <a:endParaRPr lang="en-US" dirty="0"/>
          </a:p>
        </p:txBody>
      </p:sp>
      <p:pic>
        <p:nvPicPr>
          <p:cNvPr id="4" name="Picture 3" descr="61cC7JtB2GL._SX355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901" y="5382029"/>
            <a:ext cx="1827253" cy="1183854"/>
          </a:xfrm>
          <a:prstGeom prst="rect">
            <a:avLst/>
          </a:prstGeom>
        </p:spPr>
      </p:pic>
      <p:pic>
        <p:nvPicPr>
          <p:cNvPr id="5" name="Picture 4" descr="X-Acto-knif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4710" y="2079649"/>
            <a:ext cx="2502105" cy="750632"/>
          </a:xfrm>
          <a:prstGeom prst="rect">
            <a:avLst/>
          </a:prstGeom>
        </p:spPr>
      </p:pic>
      <p:pic>
        <p:nvPicPr>
          <p:cNvPr id="6" name="Picture 5" descr="71dalvM33-L._SY355_.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6656" y="3582760"/>
            <a:ext cx="1387654" cy="1387654"/>
          </a:xfrm>
          <a:prstGeom prst="rect">
            <a:avLst/>
          </a:prstGeom>
        </p:spPr>
      </p:pic>
      <p:pic>
        <p:nvPicPr>
          <p:cNvPr id="7" name="Picture 6" descr="SN22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5515" y="3684426"/>
            <a:ext cx="1757639" cy="1499852"/>
          </a:xfrm>
          <a:prstGeom prst="rect">
            <a:avLst/>
          </a:prstGeom>
        </p:spPr>
      </p:pic>
    </p:spTree>
    <p:extLst>
      <p:ext uri="{BB962C8B-B14F-4D97-AF65-F5344CB8AC3E}">
        <p14:creationId xmlns:p14="http://schemas.microsoft.com/office/powerpoint/2010/main" val="4192726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 (90 minutes)</a:t>
            </a:r>
            <a:endParaRPr lang="en-US" dirty="0"/>
          </a:p>
        </p:txBody>
      </p:sp>
      <p:sp>
        <p:nvSpPr>
          <p:cNvPr id="3" name="Content Placeholder 2"/>
          <p:cNvSpPr>
            <a:spLocks noGrp="1"/>
          </p:cNvSpPr>
          <p:nvPr>
            <p:ph idx="1"/>
          </p:nvPr>
        </p:nvSpPr>
        <p:spPr>
          <a:xfrm>
            <a:off x="426128" y="1652001"/>
            <a:ext cx="8229600" cy="4373563"/>
          </a:xfrm>
        </p:spPr>
        <p:txBody>
          <a:bodyPr/>
          <a:lstStyle/>
          <a:p>
            <a:r>
              <a:rPr lang="en-US" sz="2200" dirty="0" err="1" smtClean="0"/>
              <a:t>Powerpoint</a:t>
            </a:r>
            <a:r>
              <a:rPr lang="en-US" sz="2200" dirty="0" smtClean="0"/>
              <a:t> to </a:t>
            </a:r>
            <a:r>
              <a:rPr lang="en-US" sz="2200" dirty="0" err="1" smtClean="0"/>
              <a:t>ntroduce</a:t>
            </a:r>
            <a:r>
              <a:rPr lang="en-US" sz="2200" dirty="0" smtClean="0"/>
              <a:t> students to </a:t>
            </a:r>
            <a:r>
              <a:rPr lang="en-US" sz="2200" dirty="0" err="1" smtClean="0"/>
              <a:t>monoprints</a:t>
            </a:r>
            <a:r>
              <a:rPr lang="en-US" sz="2200" dirty="0" smtClean="0"/>
              <a:t> and diptychs and show examples(15 min)</a:t>
            </a:r>
          </a:p>
          <a:p>
            <a:r>
              <a:rPr lang="en-US" sz="2200" dirty="0" smtClean="0"/>
              <a:t>Give demo on creating additive and subtractive prints</a:t>
            </a:r>
          </a:p>
          <a:p>
            <a:r>
              <a:rPr lang="en-US" sz="2200" dirty="0" smtClean="0"/>
              <a:t>Use rest of class for brainstorming a fear/burden and comfort/ease</a:t>
            </a:r>
          </a:p>
          <a:p>
            <a:r>
              <a:rPr lang="en-US" sz="2200" dirty="0" smtClean="0"/>
              <a:t>Instruct students to bring </a:t>
            </a:r>
            <a:r>
              <a:rPr lang="en-US" sz="2200" dirty="0" err="1" smtClean="0"/>
              <a:t>styrofoam</a:t>
            </a:r>
            <a:r>
              <a:rPr lang="en-US" sz="2200" dirty="0" smtClean="0"/>
              <a:t> for next class(clean and preferably pre-used) and mounting board</a:t>
            </a:r>
          </a:p>
          <a:p>
            <a:pPr marL="114300" indent="0">
              <a:buNone/>
            </a:pPr>
            <a:endParaRPr lang="en-US" dirty="0" smtClean="0"/>
          </a:p>
          <a:p>
            <a:pPr marL="114300" indent="0">
              <a:buNone/>
            </a:pPr>
            <a:endParaRPr lang="en-US" dirty="0"/>
          </a:p>
        </p:txBody>
      </p:sp>
      <p:pic>
        <p:nvPicPr>
          <p:cNvPr id="5" name="Picture 4" descr="marily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29" y="4262869"/>
            <a:ext cx="2930968" cy="2092981"/>
          </a:xfrm>
          <a:prstGeom prst="rect">
            <a:avLst/>
          </a:prstGeom>
        </p:spPr>
      </p:pic>
      <p:pic>
        <p:nvPicPr>
          <p:cNvPr id="6" name="Picture 5" descr="Georg_Baselitz_Meine_Neue_Muetze_Lesender_Man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316" y="4262870"/>
            <a:ext cx="3369669" cy="2174490"/>
          </a:xfrm>
          <a:prstGeom prst="rect">
            <a:avLst/>
          </a:prstGeom>
        </p:spPr>
      </p:pic>
      <p:sp>
        <p:nvSpPr>
          <p:cNvPr id="7" name="TextBox 6"/>
          <p:cNvSpPr txBox="1"/>
          <p:nvPr/>
        </p:nvSpPr>
        <p:spPr>
          <a:xfrm>
            <a:off x="4991637" y="6432155"/>
            <a:ext cx="3695163" cy="307777"/>
          </a:xfrm>
          <a:prstGeom prst="rect">
            <a:avLst/>
          </a:prstGeom>
          <a:noFill/>
        </p:spPr>
        <p:txBody>
          <a:bodyPr wrap="square" rtlCol="0">
            <a:spAutoFit/>
          </a:bodyPr>
          <a:lstStyle/>
          <a:p>
            <a:r>
              <a:rPr lang="en-US" sz="1400" dirty="0" smtClean="0"/>
              <a:t>Georg </a:t>
            </a:r>
            <a:r>
              <a:rPr lang="en-US" sz="1400" dirty="0" err="1" smtClean="0"/>
              <a:t>Baselitz</a:t>
            </a:r>
            <a:endParaRPr lang="en-US" sz="1400" dirty="0"/>
          </a:p>
        </p:txBody>
      </p:sp>
      <p:sp>
        <p:nvSpPr>
          <p:cNvPr id="8" name="TextBox 7"/>
          <p:cNvSpPr txBox="1"/>
          <p:nvPr/>
        </p:nvSpPr>
        <p:spPr>
          <a:xfrm>
            <a:off x="589582" y="6350508"/>
            <a:ext cx="3044128" cy="307777"/>
          </a:xfrm>
          <a:prstGeom prst="rect">
            <a:avLst/>
          </a:prstGeom>
          <a:noFill/>
        </p:spPr>
        <p:txBody>
          <a:bodyPr wrap="square" rtlCol="0">
            <a:spAutoFit/>
          </a:bodyPr>
          <a:lstStyle/>
          <a:p>
            <a:r>
              <a:rPr lang="en-US" sz="1400" dirty="0" smtClean="0"/>
              <a:t>Andy Warhol</a:t>
            </a:r>
            <a:endParaRPr lang="en-US" sz="1400" dirty="0"/>
          </a:p>
        </p:txBody>
      </p:sp>
    </p:spTree>
    <p:extLst>
      <p:ext uri="{BB962C8B-B14F-4D97-AF65-F5344CB8AC3E}">
        <p14:creationId xmlns:p14="http://schemas.microsoft.com/office/powerpoint/2010/main" val="590490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a:t>
            </a:r>
            <a:endParaRPr lang="en-US" dirty="0"/>
          </a:p>
        </p:txBody>
      </p:sp>
      <p:sp>
        <p:nvSpPr>
          <p:cNvPr id="3" name="Content Placeholder 2"/>
          <p:cNvSpPr>
            <a:spLocks noGrp="1"/>
          </p:cNvSpPr>
          <p:nvPr>
            <p:ph idx="1"/>
          </p:nvPr>
        </p:nvSpPr>
        <p:spPr/>
        <p:txBody>
          <a:bodyPr/>
          <a:lstStyle/>
          <a:p>
            <a:r>
              <a:rPr lang="en-US" dirty="0" smtClean="0"/>
              <a:t>Quick repeat of demo</a:t>
            </a:r>
          </a:p>
          <a:p>
            <a:r>
              <a:rPr lang="en-US" dirty="0" smtClean="0"/>
              <a:t>Allow first half of class for continued brainstorming</a:t>
            </a:r>
          </a:p>
          <a:p>
            <a:r>
              <a:rPr lang="en-US" dirty="0" smtClean="0"/>
              <a:t>By second half of class students will begin etching into </a:t>
            </a:r>
            <a:r>
              <a:rPr lang="en-US" dirty="0" err="1" smtClean="0"/>
              <a:t>styrofoam</a:t>
            </a:r>
            <a:r>
              <a:rPr lang="en-US" dirty="0" smtClean="0"/>
              <a:t> or painting on its surface</a:t>
            </a:r>
          </a:p>
          <a:p>
            <a:endParaRPr lang="en-US" dirty="0"/>
          </a:p>
        </p:txBody>
      </p:sp>
      <p:pic>
        <p:nvPicPr>
          <p:cNvPr id="4" name="Picture 3" descr="monoprinting_with_kid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2846" y="3621551"/>
            <a:ext cx="2388753" cy="2942511"/>
          </a:xfrm>
          <a:prstGeom prst="rect">
            <a:avLst/>
          </a:prstGeom>
        </p:spPr>
      </p:pic>
      <p:pic>
        <p:nvPicPr>
          <p:cNvPr id="5" name="Picture 4" descr="monoprint_step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592" y="4056956"/>
            <a:ext cx="3685447" cy="2507107"/>
          </a:xfrm>
          <a:prstGeom prst="rect">
            <a:avLst/>
          </a:prstGeom>
        </p:spPr>
      </p:pic>
    </p:spTree>
    <p:extLst>
      <p:ext uri="{BB962C8B-B14F-4D97-AF65-F5344CB8AC3E}">
        <p14:creationId xmlns:p14="http://schemas.microsoft.com/office/powerpoint/2010/main" val="270836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a:t>
            </a:r>
            <a:endParaRPr lang="en-US" dirty="0"/>
          </a:p>
        </p:txBody>
      </p:sp>
      <p:sp>
        <p:nvSpPr>
          <p:cNvPr id="3" name="Content Placeholder 2"/>
          <p:cNvSpPr>
            <a:spLocks noGrp="1"/>
          </p:cNvSpPr>
          <p:nvPr>
            <p:ph idx="1"/>
          </p:nvPr>
        </p:nvSpPr>
        <p:spPr/>
        <p:txBody>
          <a:bodyPr/>
          <a:lstStyle/>
          <a:p>
            <a:r>
              <a:rPr lang="en-US" dirty="0" smtClean="0"/>
              <a:t>Cropping and mounting demo</a:t>
            </a:r>
          </a:p>
          <a:p>
            <a:r>
              <a:rPr lang="en-US" dirty="0" smtClean="0"/>
              <a:t>Students will continue to work on prints </a:t>
            </a:r>
          </a:p>
          <a:p>
            <a:r>
              <a:rPr lang="en-US" dirty="0" smtClean="0"/>
              <a:t>If a student finishes, they may begin cropping </a:t>
            </a:r>
            <a:endParaRPr lang="en-US" dirty="0"/>
          </a:p>
        </p:txBody>
      </p:sp>
    </p:spTree>
    <p:extLst>
      <p:ext uri="{BB962C8B-B14F-4D97-AF65-F5344CB8AC3E}">
        <p14:creationId xmlns:p14="http://schemas.microsoft.com/office/powerpoint/2010/main" val="2767016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4</a:t>
            </a:r>
            <a:endParaRPr lang="en-US" dirty="0"/>
          </a:p>
        </p:txBody>
      </p:sp>
      <p:sp>
        <p:nvSpPr>
          <p:cNvPr id="3" name="Content Placeholder 2"/>
          <p:cNvSpPr>
            <a:spLocks noGrp="1"/>
          </p:cNvSpPr>
          <p:nvPr>
            <p:ph idx="1"/>
          </p:nvPr>
        </p:nvSpPr>
        <p:spPr/>
        <p:txBody>
          <a:bodyPr/>
          <a:lstStyle/>
          <a:p>
            <a:r>
              <a:rPr lang="en-US" dirty="0" smtClean="0"/>
              <a:t>Students will be cropping and mounting their pieces</a:t>
            </a:r>
          </a:p>
          <a:p>
            <a:r>
              <a:rPr lang="en-US" dirty="0" smtClean="0"/>
              <a:t>I will go over how critique next class will be conducted and the proper vocabulary to use(i.e. paying attention to use of elements of art and principles of design, giving helpful feedback, saying more than “it’s nice”)</a:t>
            </a:r>
            <a:endParaRPr lang="en-US" dirty="0"/>
          </a:p>
        </p:txBody>
      </p:sp>
      <p:pic>
        <p:nvPicPr>
          <p:cNvPr id="5" name="Picture 4" descr="maxresdef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954" y="4315768"/>
            <a:ext cx="3759444" cy="2114688"/>
          </a:xfrm>
          <a:prstGeom prst="rect">
            <a:avLst/>
          </a:prstGeom>
        </p:spPr>
      </p:pic>
    </p:spTree>
    <p:extLst>
      <p:ext uri="{BB962C8B-B14F-4D97-AF65-F5344CB8AC3E}">
        <p14:creationId xmlns:p14="http://schemas.microsoft.com/office/powerpoint/2010/main" val="1156424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5(6)</a:t>
            </a:r>
            <a:endParaRPr lang="en-US" dirty="0"/>
          </a:p>
        </p:txBody>
      </p:sp>
      <p:sp>
        <p:nvSpPr>
          <p:cNvPr id="3" name="Content Placeholder 2"/>
          <p:cNvSpPr>
            <a:spLocks noGrp="1"/>
          </p:cNvSpPr>
          <p:nvPr>
            <p:ph idx="1"/>
          </p:nvPr>
        </p:nvSpPr>
        <p:spPr/>
        <p:txBody>
          <a:bodyPr/>
          <a:lstStyle/>
          <a:p>
            <a:r>
              <a:rPr lang="en-US" dirty="0" smtClean="0"/>
              <a:t>Students will each set up their work in the designated critique space and talk about it with the class, other students will comment after with constructive feedback(about 5 minutes)</a:t>
            </a:r>
            <a:endParaRPr lang="en-US" dirty="0"/>
          </a:p>
        </p:txBody>
      </p:sp>
      <p:pic>
        <p:nvPicPr>
          <p:cNvPr id="4" name="Picture 3" descr="art-clas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06" y="4038296"/>
            <a:ext cx="3696578" cy="2455033"/>
          </a:xfrm>
          <a:prstGeom prst="rect">
            <a:avLst/>
          </a:prstGeom>
        </p:spPr>
      </p:pic>
    </p:spTree>
    <p:extLst>
      <p:ext uri="{BB962C8B-B14F-4D97-AF65-F5344CB8AC3E}">
        <p14:creationId xmlns:p14="http://schemas.microsoft.com/office/powerpoint/2010/main" val="657739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2171</TotalTime>
  <Words>393</Words>
  <Application>Microsoft Macintosh PowerPoint</Application>
  <PresentationFormat>On-screen Show (4:3)</PresentationFormat>
  <Paragraphs>49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Apothecary</vt:lpstr>
      <vt:lpstr>MonoPrint Diptych lesson: High school Art i</vt:lpstr>
      <vt:lpstr>My Burden &amp; my ease</vt:lpstr>
      <vt:lpstr>My Burden &amp; My ease</vt:lpstr>
      <vt:lpstr>materials</vt:lpstr>
      <vt:lpstr>Day 1 (90 minutes)</vt:lpstr>
      <vt:lpstr>Day 2</vt:lpstr>
      <vt:lpstr>Day 3</vt:lpstr>
      <vt:lpstr>Day 4</vt:lpstr>
      <vt:lpstr>Day 5(6)</vt:lpstr>
      <vt:lpstr>Grading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Printmaking lesson</dc:title>
  <dc:creator>Jackelyn Yutani</dc:creator>
  <cp:lastModifiedBy>Jackelyn Yutani</cp:lastModifiedBy>
  <cp:revision>14</cp:revision>
  <dcterms:created xsi:type="dcterms:W3CDTF">2018-04-30T05:18:48Z</dcterms:created>
  <dcterms:modified xsi:type="dcterms:W3CDTF">2018-05-01T17:29:53Z</dcterms:modified>
</cp:coreProperties>
</file>